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9B5EC40-5485-E94D-B5A1-2BCE6634D340}">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78"/>
  </p:normalViewPr>
  <p:slideViewPr>
    <p:cSldViewPr snapToGrid="0" snapToObjects="1">
      <p:cViewPr varScale="1">
        <p:scale>
          <a:sx n="38" d="100"/>
          <a:sy n="38" d="100"/>
        </p:scale>
        <p:origin x="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E6B6514-6B51-F649-B392-49FCBD7A3867}"/>
              </a:ext>
            </a:extLst>
          </p:cNvPr>
          <p:cNvGraphicFramePr>
            <a:graphicFrameLocks noGrp="1"/>
          </p:cNvGraphicFramePr>
          <p:nvPr>
            <p:extLst>
              <p:ext uri="{D42A27DB-BD31-4B8C-83A1-F6EECF244321}">
                <p14:modId xmlns:p14="http://schemas.microsoft.com/office/powerpoint/2010/main" val="564728636"/>
              </p:ext>
            </p:extLst>
          </p:nvPr>
        </p:nvGraphicFramePr>
        <p:xfrm>
          <a:off x="114300" y="1124607"/>
          <a:ext cx="3520440" cy="5630522"/>
        </p:xfrm>
        <a:graphic>
          <a:graphicData uri="http://schemas.openxmlformats.org/drawingml/2006/table">
            <a:tbl>
              <a:tblPr firstRow="1" bandRow="1">
                <a:tableStyleId>{8A107856-5554-42FB-B03E-39F5DBC370BA}</a:tableStyleId>
              </a:tblPr>
              <a:tblGrid>
                <a:gridCol w="3520440">
                  <a:extLst>
                    <a:ext uri="{9D8B030D-6E8A-4147-A177-3AD203B41FA5}">
                      <a16:colId xmlns:a16="http://schemas.microsoft.com/office/drawing/2014/main" val="2207228815"/>
                    </a:ext>
                  </a:extLst>
                </a:gridCol>
              </a:tblGrid>
              <a:tr h="5630522">
                <a:tc>
                  <a:txBody>
                    <a:bodyPr/>
                    <a:lstStyle/>
                    <a:p>
                      <a:pPr algn="just" rtl="0" fontAlgn="t">
                        <a:spcBef>
                          <a:spcPts val="0"/>
                        </a:spcBef>
                      </a:pPr>
                      <a:r>
                        <a:rPr lang="en-IN" sz="1500" b="1" u="sng" strike="noStrike" kern="1200" dirty="0">
                          <a:solidFill>
                            <a:schemeClr val="bg1"/>
                          </a:solidFill>
                          <a:effectLst/>
                          <a:latin typeface="Times New Roman" panose="02020603050405020304" pitchFamily="18" charset="0"/>
                          <a:cs typeface="Times New Roman" panose="02020603050405020304" pitchFamily="18" charset="0"/>
                        </a:rPr>
                        <a:t>INTRODUCTION</a:t>
                      </a:r>
                      <a:endParaRPr lang="en-IN" sz="1500" b="0" u="none" strike="noStrike" kern="1200" dirty="0">
                        <a:solidFill>
                          <a:schemeClr val="bg1"/>
                        </a:solidFill>
                        <a:effectLst/>
                        <a:latin typeface="Times New Roman" panose="02020603050405020304" pitchFamily="18" charset="0"/>
                        <a:cs typeface="Times New Roman" panose="02020603050405020304" pitchFamily="18" charset="0"/>
                      </a:endParaRPr>
                    </a:p>
                    <a:p>
                      <a:pPr algn="just" rtl="0" fontAlgn="t">
                        <a:spcBef>
                          <a:spcPts val="0"/>
                        </a:spcBef>
                      </a:pPr>
                      <a:r>
                        <a:rPr lang="en-IN" sz="1500" b="0" u="none" strike="noStrike" kern="1200" dirty="0">
                          <a:solidFill>
                            <a:schemeClr val="bg1"/>
                          </a:solidFill>
                          <a:effectLst/>
                          <a:latin typeface="Times New Roman" panose="02020603050405020304" pitchFamily="18" charset="0"/>
                          <a:cs typeface="Times New Roman" panose="02020603050405020304" pitchFamily="18" charset="0"/>
                        </a:rPr>
                        <a:t>“Health is Wealth” good health plays a vital role in our everyday life and well being. Whatever we may be a doctor, an artist or a leader good health is really important. Good health nowadays has become a real luxury. Due to high population in Telangana the many health issues that occurs because of food habits and hypertensions. Family planning is suggested across the state to reduce population and decrease unwanted uterus cancer. Ending this condition in Telangana has become real difficult because of this the state stands one of the highest in poor health.</a:t>
                      </a:r>
                    </a:p>
                    <a:p>
                      <a:pPr algn="just" rtl="0" fontAlgn="t">
                        <a:spcBef>
                          <a:spcPts val="0"/>
                        </a:spcBef>
                      </a:pPr>
                      <a:endParaRPr lang="en-IN" sz="1500" b="0" u="none" strike="noStrike" kern="1200" dirty="0">
                        <a:solidFill>
                          <a:schemeClr val="bg1"/>
                        </a:solidFill>
                        <a:effectLst/>
                        <a:latin typeface="Times New Roman" panose="02020603050405020304" pitchFamily="18" charset="0"/>
                        <a:cs typeface="Times New Roman" panose="02020603050405020304" pitchFamily="18" charset="0"/>
                      </a:endParaRPr>
                    </a:p>
                    <a:p>
                      <a:pPr algn="just" rtl="0" fontAlgn="t">
                        <a:spcBef>
                          <a:spcPts val="0"/>
                        </a:spcBef>
                      </a:pPr>
                      <a:r>
                        <a:rPr lang="en-IN" sz="1500" b="1" u="sng" strike="noStrike" kern="1200" dirty="0">
                          <a:solidFill>
                            <a:schemeClr val="bg1"/>
                          </a:solidFill>
                          <a:effectLst/>
                          <a:latin typeface="Times New Roman" panose="02020603050405020304" pitchFamily="18" charset="0"/>
                          <a:cs typeface="Times New Roman" panose="02020603050405020304" pitchFamily="18" charset="0"/>
                        </a:rPr>
                        <a:t>METHODOLOGY</a:t>
                      </a:r>
                      <a:endParaRPr lang="en-IN" sz="1500" b="0" u="none" strike="noStrike" kern="1200" dirty="0">
                        <a:solidFill>
                          <a:schemeClr val="bg1"/>
                        </a:solidFill>
                        <a:effectLst/>
                        <a:latin typeface="Times New Roman" panose="02020603050405020304" pitchFamily="18" charset="0"/>
                        <a:cs typeface="Times New Roman" panose="02020603050405020304" pitchFamily="18" charset="0"/>
                      </a:endParaRPr>
                    </a:p>
                    <a:p>
                      <a:pPr algn="just" rtl="0" fontAlgn="t">
                        <a:spcBef>
                          <a:spcPts val="0"/>
                        </a:spcBef>
                      </a:pPr>
                      <a:r>
                        <a:rPr lang="en-IN" sz="1500" b="0" u="none" strike="noStrike" kern="1200" dirty="0">
                          <a:solidFill>
                            <a:schemeClr val="bg1"/>
                          </a:solidFill>
                          <a:effectLst/>
                          <a:latin typeface="Times New Roman" panose="02020603050405020304" pitchFamily="18" charset="0"/>
                          <a:cs typeface="Times New Roman" panose="02020603050405020304" pitchFamily="18" charset="0"/>
                        </a:rPr>
                        <a:t>The methodology used here is charts option from spreadsheet(Microsoft Excel)in this data the file is now separated in to dependent, independent and indicators to make the required visualization.</a:t>
                      </a:r>
                    </a:p>
                    <a:p>
                      <a:pPr algn="just" rtl="0" fontAlgn="t">
                        <a:spcBef>
                          <a:spcPts val="0"/>
                        </a:spcBef>
                      </a:pPr>
                      <a:r>
                        <a:rPr lang="en-IN" sz="1500" b="0" u="none" strike="noStrike" kern="1200" dirty="0">
                          <a:solidFill>
                            <a:schemeClr val="bg1"/>
                          </a:solidFill>
                          <a:effectLst/>
                          <a:latin typeface="Times New Roman" panose="02020603050405020304" pitchFamily="18" charset="0"/>
                          <a:cs typeface="Times New Roman" panose="02020603050405020304" pitchFamily="18" charset="0"/>
                        </a:rPr>
                        <a:t>Data used here is given in the resources</a:t>
                      </a:r>
                      <a:endParaRPr lang="en-IN" sz="1500" b="0"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136756406"/>
                  </a:ext>
                </a:extLst>
              </a:tr>
            </a:tbl>
          </a:graphicData>
        </a:graphic>
      </p:graphicFrame>
      <p:graphicFrame>
        <p:nvGraphicFramePr>
          <p:cNvPr id="3" name="Table 3">
            <a:extLst>
              <a:ext uri="{FF2B5EF4-FFF2-40B4-BE49-F238E27FC236}">
                <a16:creationId xmlns:a16="http://schemas.microsoft.com/office/drawing/2014/main" id="{976298D6-4DA9-EA45-BA3E-6BC99ED870E4}"/>
              </a:ext>
            </a:extLst>
          </p:cNvPr>
          <p:cNvGraphicFramePr>
            <a:graphicFrameLocks noGrp="1"/>
          </p:cNvGraphicFramePr>
          <p:nvPr>
            <p:extLst>
              <p:ext uri="{D42A27DB-BD31-4B8C-83A1-F6EECF244321}">
                <p14:modId xmlns:p14="http://schemas.microsoft.com/office/powerpoint/2010/main" val="3068050761"/>
              </p:ext>
            </p:extLst>
          </p:nvPr>
        </p:nvGraphicFramePr>
        <p:xfrm>
          <a:off x="3741683" y="102869"/>
          <a:ext cx="4183114" cy="6652258"/>
        </p:xfrm>
        <a:graphic>
          <a:graphicData uri="http://schemas.openxmlformats.org/drawingml/2006/table">
            <a:tbl>
              <a:tblPr firstRow="1" bandRow="1">
                <a:tableStyleId>{9DCAF9ED-07DC-4A11-8D7F-57B35C25682E}</a:tableStyleId>
              </a:tblPr>
              <a:tblGrid>
                <a:gridCol w="4183114">
                  <a:extLst>
                    <a:ext uri="{9D8B030D-6E8A-4147-A177-3AD203B41FA5}">
                      <a16:colId xmlns:a16="http://schemas.microsoft.com/office/drawing/2014/main" val="345113028"/>
                    </a:ext>
                  </a:extLst>
                </a:gridCol>
              </a:tblGrid>
              <a:tr h="6652258">
                <a:tc>
                  <a:txBody>
                    <a:bodyPr/>
                    <a:lstStyle/>
                    <a:p>
                      <a:r>
                        <a:rPr lang="en-IN" sz="1500" b="0" u="none" strike="noStrike" kern="1200" dirty="0">
                          <a:solidFill>
                            <a:schemeClr val="bg1"/>
                          </a:solidFill>
                          <a:effectLst/>
                          <a:latin typeface="Times New Roman" panose="02020603050405020304" pitchFamily="18" charset="0"/>
                          <a:cs typeface="Times New Roman" panose="02020603050405020304" pitchFamily="18" charset="0"/>
                        </a:rPr>
                        <a:t>and hence used accordingly to predict </a:t>
                      </a:r>
                      <a:r>
                        <a:rPr lang="en-IN" sz="15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and visualize the data set into understandable graphs.</a:t>
                      </a:r>
                    </a:p>
                    <a:p>
                      <a:endParaRPr lang="en-IN" sz="1500" b="0"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p>
                      <a:r>
                        <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rPr>
                        <a:t>Hypertension among women(Age 15 years and above)</a:t>
                      </a: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pPr algn="just"/>
                      <a:r>
                        <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rPr>
                        <a:t>Hypertension among men(Age 15 years and above)</a:t>
                      </a:r>
                    </a:p>
                    <a:p>
                      <a:endParaRPr lang="en-US"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endParaRPr lang="en-IN" sz="1500" b="1" i="0" u="sng" strike="noStrike" kern="1200" dirty="0">
                        <a:solidFill>
                          <a:schemeClr val="bg1"/>
                        </a:solidFill>
                        <a:effectLst/>
                        <a:latin typeface="Times New Roman" panose="02020603050405020304" pitchFamily="18" charset="0"/>
                        <a:ea typeface="+mn-ea"/>
                        <a:cs typeface="Times New Roman" panose="02020603050405020304" pitchFamily="18" charset="0"/>
                      </a:endParaRPr>
                    </a:p>
                    <a:p>
                      <a:pPr algn="just"/>
                      <a:r>
                        <a:rPr lang="en-IN" sz="15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Hypertension, often known as high or increased blood pressure, is a disorder in which the blood vessels have an abnormally high pressure for an extended period of time. The vessels transport blood from the heart to all areas of the body</a:t>
                      </a:r>
                    </a:p>
                  </a:txBody>
                  <a:tcPr>
                    <a:solidFill>
                      <a:schemeClr val="accent2">
                        <a:lumMod val="40000"/>
                        <a:lumOff val="60000"/>
                      </a:schemeClr>
                    </a:solidFill>
                  </a:tcPr>
                </a:tc>
                <a:extLst>
                  <a:ext uri="{0D108BD9-81ED-4DB2-BD59-A6C34878D82A}">
                    <a16:rowId xmlns:a16="http://schemas.microsoft.com/office/drawing/2014/main" val="2723581602"/>
                  </a:ext>
                </a:extLst>
              </a:tr>
            </a:tbl>
          </a:graphicData>
        </a:graphic>
      </p:graphicFrame>
      <p:pic>
        <p:nvPicPr>
          <p:cNvPr id="6" name="Picture 5">
            <a:extLst>
              <a:ext uri="{FF2B5EF4-FFF2-40B4-BE49-F238E27FC236}">
                <a16:creationId xmlns:a16="http://schemas.microsoft.com/office/drawing/2014/main" id="{5DBE21FB-37B6-2546-A3D2-EBBD4DE9B9ED}"/>
              </a:ext>
            </a:extLst>
          </p:cNvPr>
          <p:cNvPicPr>
            <a:picLocks noChangeAspect="1"/>
          </p:cNvPicPr>
          <p:nvPr/>
        </p:nvPicPr>
        <p:blipFill>
          <a:blip r:embed="rId2"/>
          <a:stretch>
            <a:fillRect/>
          </a:stretch>
        </p:blipFill>
        <p:spPr>
          <a:xfrm>
            <a:off x="3741683" y="1396124"/>
            <a:ext cx="4183114" cy="1558758"/>
          </a:xfrm>
          <a:prstGeom prst="rect">
            <a:avLst/>
          </a:prstGeom>
        </p:spPr>
      </p:pic>
      <p:pic>
        <p:nvPicPr>
          <p:cNvPr id="7" name="Picture 6">
            <a:extLst>
              <a:ext uri="{FF2B5EF4-FFF2-40B4-BE49-F238E27FC236}">
                <a16:creationId xmlns:a16="http://schemas.microsoft.com/office/drawing/2014/main" id="{6BCF9445-3048-F94E-BAFB-526C8B6D2676}"/>
              </a:ext>
            </a:extLst>
          </p:cNvPr>
          <p:cNvPicPr>
            <a:picLocks noChangeAspect="1"/>
          </p:cNvPicPr>
          <p:nvPr/>
        </p:nvPicPr>
        <p:blipFill>
          <a:blip r:embed="rId3"/>
          <a:stretch>
            <a:fillRect/>
          </a:stretch>
        </p:blipFill>
        <p:spPr>
          <a:xfrm>
            <a:off x="3741683" y="3657600"/>
            <a:ext cx="4183114" cy="1730704"/>
          </a:xfrm>
          <a:prstGeom prst="rect">
            <a:avLst/>
          </a:prstGeom>
        </p:spPr>
      </p:pic>
      <p:graphicFrame>
        <p:nvGraphicFramePr>
          <p:cNvPr id="8" name="Table 8">
            <a:extLst>
              <a:ext uri="{FF2B5EF4-FFF2-40B4-BE49-F238E27FC236}">
                <a16:creationId xmlns:a16="http://schemas.microsoft.com/office/drawing/2014/main" id="{C0EAC8C5-88D9-7D40-8A40-30F49DA6BD0C}"/>
              </a:ext>
            </a:extLst>
          </p:cNvPr>
          <p:cNvGraphicFramePr>
            <a:graphicFrameLocks noGrp="1"/>
          </p:cNvGraphicFramePr>
          <p:nvPr>
            <p:extLst>
              <p:ext uri="{D42A27DB-BD31-4B8C-83A1-F6EECF244321}">
                <p14:modId xmlns:p14="http://schemas.microsoft.com/office/powerpoint/2010/main" val="1185056399"/>
              </p:ext>
            </p:extLst>
          </p:nvPr>
        </p:nvGraphicFramePr>
        <p:xfrm>
          <a:off x="8031740" y="102870"/>
          <a:ext cx="4045952" cy="6652259"/>
        </p:xfrm>
        <a:graphic>
          <a:graphicData uri="http://schemas.openxmlformats.org/drawingml/2006/table">
            <a:tbl>
              <a:tblPr firstRow="1" bandRow="1">
                <a:tableStyleId>{21E4AEA4-8DFA-4A89-87EB-49C32662AFE0}</a:tableStyleId>
              </a:tblPr>
              <a:tblGrid>
                <a:gridCol w="4045952">
                  <a:extLst>
                    <a:ext uri="{9D8B030D-6E8A-4147-A177-3AD203B41FA5}">
                      <a16:colId xmlns:a16="http://schemas.microsoft.com/office/drawing/2014/main" val="1778804260"/>
                    </a:ext>
                  </a:extLst>
                </a:gridCol>
              </a:tblGrid>
              <a:tr h="6652259">
                <a:tc>
                  <a:txBody>
                    <a:bodyPr/>
                    <a:lstStyle/>
                    <a:p>
                      <a:pPr algn="just"/>
                      <a:endParaRPr lang="en-US" dirty="0">
                        <a:solidFill>
                          <a:schemeClr val="bg1"/>
                        </a:solidFill>
                      </a:endParaRPr>
                    </a:p>
                    <a:p>
                      <a:pPr algn="just"/>
                      <a:endParaRPr lang="en-US" dirty="0">
                        <a:solidFill>
                          <a:schemeClr val="bg1"/>
                        </a:solidFill>
                      </a:endParaRPr>
                    </a:p>
                    <a:p>
                      <a:pPr algn="just"/>
                      <a:endParaRPr lang="en-US" dirty="0">
                        <a:solidFill>
                          <a:schemeClr val="bg1"/>
                        </a:solidFill>
                      </a:endParaRPr>
                    </a:p>
                    <a:p>
                      <a:pPr algn="just"/>
                      <a:endParaRPr lang="en-US" dirty="0">
                        <a:solidFill>
                          <a:schemeClr val="bg1"/>
                        </a:solidFill>
                      </a:endParaRPr>
                    </a:p>
                    <a:p>
                      <a:pPr algn="just"/>
                      <a:endParaRPr lang="en-US" dirty="0">
                        <a:solidFill>
                          <a:schemeClr val="bg1"/>
                        </a:solidFill>
                      </a:endParaRPr>
                    </a:p>
                    <a:p>
                      <a:pPr algn="just"/>
                      <a:endParaRPr lang="en-US" dirty="0">
                        <a:solidFill>
                          <a:schemeClr val="bg1"/>
                        </a:solidFill>
                      </a:endParaRPr>
                    </a:p>
                    <a:p>
                      <a:pPr algn="just"/>
                      <a:endParaRPr lang="en-US" dirty="0">
                        <a:solidFill>
                          <a:schemeClr val="bg1"/>
                        </a:solidFill>
                      </a:endParaRPr>
                    </a:p>
                    <a:p>
                      <a:pPr algn="just"/>
                      <a:endParaRPr lang="en-US" dirty="0">
                        <a:solidFill>
                          <a:schemeClr val="bg1"/>
                        </a:solidFill>
                      </a:endParaRPr>
                    </a:p>
                    <a:p>
                      <a:pPr algn="just"/>
                      <a:r>
                        <a:rPr lang="en-US" sz="1500" b="0" dirty="0">
                          <a:solidFill>
                            <a:schemeClr val="bg1"/>
                          </a:solidFill>
                          <a:latin typeface="Times New Roman" panose="02020603050405020304" pitchFamily="18" charset="0"/>
                          <a:cs typeface="Times New Roman" panose="02020603050405020304" pitchFamily="18" charset="0"/>
                        </a:rPr>
                        <a:t>Family planning stimulates the maternal health, it reduces number of unwanted abortions, prevents sexually transmitted infections, it helps to avoid uterus cancer and many other maternal problems.</a:t>
                      </a:r>
                    </a:p>
                    <a:p>
                      <a:pPr algn="just"/>
                      <a:r>
                        <a:rPr lang="en-US" sz="1500" b="0" dirty="0">
                          <a:solidFill>
                            <a:schemeClr val="bg1"/>
                          </a:solidFill>
                          <a:latin typeface="Times New Roman" panose="02020603050405020304" pitchFamily="18" charset="0"/>
                          <a:cs typeface="Times New Roman" panose="02020603050405020304" pitchFamily="18" charset="0"/>
                        </a:rPr>
                        <a:t>Mentally it provides social security and enhances physical activities and many more.</a:t>
                      </a:r>
                    </a:p>
                    <a:p>
                      <a:pPr algn="just"/>
                      <a:endParaRPr lang="en-US" sz="1500" b="0" dirty="0">
                        <a:solidFill>
                          <a:schemeClr val="bg1"/>
                        </a:solidFill>
                        <a:latin typeface="Times New Roman" panose="02020603050405020304" pitchFamily="18" charset="0"/>
                        <a:cs typeface="Times New Roman" panose="02020603050405020304" pitchFamily="18" charset="0"/>
                      </a:endParaRPr>
                    </a:p>
                    <a:p>
                      <a:pPr algn="just"/>
                      <a:r>
                        <a:rPr lang="en-US" sz="1600" b="1" u="sng" dirty="0">
                          <a:solidFill>
                            <a:schemeClr val="bg1"/>
                          </a:solidFill>
                          <a:latin typeface="Times New Roman" panose="02020603050405020304" pitchFamily="18" charset="0"/>
                          <a:cs typeface="Times New Roman" panose="02020603050405020304" pitchFamily="18" charset="0"/>
                        </a:rPr>
                        <a:t>CONCLUSION</a:t>
                      </a:r>
                    </a:p>
                    <a:p>
                      <a:pPr algn="just"/>
                      <a:r>
                        <a:rPr lang="en-US" sz="1500" b="0" u="none" dirty="0">
                          <a:solidFill>
                            <a:schemeClr val="bg1"/>
                          </a:solidFill>
                          <a:latin typeface="Times New Roman" panose="02020603050405020304" pitchFamily="18" charset="0"/>
                          <a:cs typeface="Times New Roman" panose="02020603050405020304" pitchFamily="18" charset="0"/>
                        </a:rPr>
                        <a:t>Overall the health related issues Telangana has increased over the years and in the time of covid pandemic it elevated in an alarming rate and its really important to a human to maintain mental and physical peace together to avoid any kind od hypertension. Conducting oneself in physical and psychological activities helps to reduce hypertension and running free family plan camps and education women about family planning will escalate the awareness.</a:t>
                      </a:r>
                    </a:p>
                  </a:txBody>
                  <a:tcPr/>
                </a:tc>
                <a:extLst>
                  <a:ext uri="{0D108BD9-81ED-4DB2-BD59-A6C34878D82A}">
                    <a16:rowId xmlns:a16="http://schemas.microsoft.com/office/drawing/2014/main" val="1567707503"/>
                  </a:ext>
                </a:extLst>
              </a:tr>
            </a:tbl>
          </a:graphicData>
        </a:graphic>
      </p:graphicFrame>
      <p:graphicFrame>
        <p:nvGraphicFramePr>
          <p:cNvPr id="9" name="Table 9">
            <a:extLst>
              <a:ext uri="{FF2B5EF4-FFF2-40B4-BE49-F238E27FC236}">
                <a16:creationId xmlns:a16="http://schemas.microsoft.com/office/drawing/2014/main" id="{1E7B531C-A1FB-9C4F-A1FD-02407FB25D4C}"/>
              </a:ext>
            </a:extLst>
          </p:cNvPr>
          <p:cNvGraphicFramePr>
            <a:graphicFrameLocks noGrp="1"/>
          </p:cNvGraphicFramePr>
          <p:nvPr>
            <p:extLst>
              <p:ext uri="{D42A27DB-BD31-4B8C-83A1-F6EECF244321}">
                <p14:modId xmlns:p14="http://schemas.microsoft.com/office/powerpoint/2010/main" val="1388160786"/>
              </p:ext>
            </p:extLst>
          </p:nvPr>
        </p:nvGraphicFramePr>
        <p:xfrm>
          <a:off x="114300" y="147144"/>
          <a:ext cx="3520440" cy="872360"/>
        </p:xfrm>
        <a:graphic>
          <a:graphicData uri="http://schemas.openxmlformats.org/drawingml/2006/table">
            <a:tbl>
              <a:tblPr firstRow="1" bandRow="1">
                <a:tableStyleId>{5C22544A-7EE6-4342-B048-85BDC9FD1C3A}</a:tableStyleId>
              </a:tblPr>
              <a:tblGrid>
                <a:gridCol w="3520440">
                  <a:extLst>
                    <a:ext uri="{9D8B030D-6E8A-4147-A177-3AD203B41FA5}">
                      <a16:colId xmlns:a16="http://schemas.microsoft.com/office/drawing/2014/main" val="1983483964"/>
                    </a:ext>
                  </a:extLst>
                </a:gridCol>
              </a:tblGrid>
              <a:tr h="872360">
                <a:tc>
                  <a:txBody>
                    <a:bodyPr/>
                    <a:lstStyle/>
                    <a:p>
                      <a:r>
                        <a:rPr lang="en-US" dirty="0">
                          <a:solidFill>
                            <a:schemeClr val="bg1"/>
                          </a:solidFill>
                          <a:latin typeface="Times New Roman" panose="02020603050405020304" pitchFamily="18" charset="0"/>
                          <a:cs typeface="Times New Roman" panose="02020603050405020304" pitchFamily="18" charset="0"/>
                        </a:rPr>
                        <a:t>SDG3-GOOD HEALTH AND WELL BEING.</a:t>
                      </a:r>
                    </a:p>
                  </a:txBody>
                  <a:tcPr>
                    <a:solidFill>
                      <a:schemeClr val="tx1">
                        <a:lumMod val="95000"/>
                      </a:schemeClr>
                    </a:solidFill>
                  </a:tcPr>
                </a:tc>
                <a:extLst>
                  <a:ext uri="{0D108BD9-81ED-4DB2-BD59-A6C34878D82A}">
                    <a16:rowId xmlns:a16="http://schemas.microsoft.com/office/drawing/2014/main" val="1935372877"/>
                  </a:ext>
                </a:extLst>
              </a:tr>
            </a:tbl>
          </a:graphicData>
        </a:graphic>
      </p:graphicFrame>
      <p:pic>
        <p:nvPicPr>
          <p:cNvPr id="11" name="Picture 10">
            <a:extLst>
              <a:ext uri="{FF2B5EF4-FFF2-40B4-BE49-F238E27FC236}">
                <a16:creationId xmlns:a16="http://schemas.microsoft.com/office/drawing/2014/main" id="{D704E14A-EEA6-9543-8BCD-6EA993D5725E}"/>
              </a:ext>
            </a:extLst>
          </p:cNvPr>
          <p:cNvPicPr>
            <a:picLocks noChangeAspect="1"/>
          </p:cNvPicPr>
          <p:nvPr/>
        </p:nvPicPr>
        <p:blipFill>
          <a:blip r:embed="rId4"/>
          <a:stretch>
            <a:fillRect/>
          </a:stretch>
        </p:blipFill>
        <p:spPr>
          <a:xfrm>
            <a:off x="8031740" y="102870"/>
            <a:ext cx="4045952" cy="2114814"/>
          </a:xfrm>
          <a:prstGeom prst="rect">
            <a:avLst/>
          </a:prstGeom>
        </p:spPr>
      </p:pic>
    </p:spTree>
    <p:extLst>
      <p:ext uri="{BB962C8B-B14F-4D97-AF65-F5344CB8AC3E}">
        <p14:creationId xmlns:p14="http://schemas.microsoft.com/office/powerpoint/2010/main" val="10665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399</TotalTime>
  <Words>351</Words>
  <Application>Microsoft Office PowerPoint</Application>
  <PresentationFormat>Widescreen</PresentationFormat>
  <Paragraphs>41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Celestial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Kumar K (MBA BA.AI.ML_2023)</dc:creator>
  <cp:lastModifiedBy>Shobika Gaddam</cp:lastModifiedBy>
  <cp:revision>4</cp:revision>
  <dcterms:created xsi:type="dcterms:W3CDTF">2021-10-01T09:49:45Z</dcterms:created>
  <dcterms:modified xsi:type="dcterms:W3CDTF">2021-10-01T16:38:00Z</dcterms:modified>
</cp:coreProperties>
</file>